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61" r:id="rId6"/>
    <p:sldId id="280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83" r:id="rId19"/>
    <p:sldId id="276" r:id="rId20"/>
    <p:sldId id="277" r:id="rId21"/>
    <p:sldId id="279" r:id="rId22"/>
    <p:sldId id="281" r:id="rId23"/>
    <p:sldId id="284" r:id="rId24"/>
    <p:sldId id="285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6E40-450B-469F-80F2-5A398AC7FCDB}">
          <p14:sldIdLst>
            <p14:sldId id="256"/>
            <p14:sldId id="257"/>
            <p14:sldId id="258"/>
            <p14:sldId id="260"/>
            <p14:sldId id="261"/>
            <p14:sldId id="280"/>
            <p14:sldId id="262"/>
            <p14:sldId id="263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83"/>
            <p14:sldId id="276"/>
            <p14:sldId id="277"/>
            <p14:sldId id="279"/>
            <p14:sldId id="281"/>
            <p14:sldId id="284"/>
            <p14:sldId id="28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02F2-DF9D-4D6D-8BD6-278A0A0F1095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5C583-2289-4256-800E-352E7407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4C3C7-A3A9-4BE7-B5A2-5532DE2514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C52D-7E48-4EA9-8E87-BBE4C8077796}" type="datetimeFigureOut">
              <a:rPr lang="en-US" smtClean="0"/>
              <a:t>7/2/2017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yiqiang@Hawaii.edu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259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 smtClean="0"/>
              <a:t>Introduction to Geographic Information Systems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r>
              <a:rPr lang="en-US" dirty="0" smtClean="0"/>
              <a:t> </a:t>
            </a:r>
            <a:r>
              <a:rPr lang="zh-CN" altLang="en-US" dirty="0" smtClean="0"/>
              <a:t>（强毅）</a:t>
            </a:r>
            <a:endParaRPr lang="en-US" dirty="0"/>
          </a:p>
          <a:p>
            <a:r>
              <a:rPr lang="en-US" dirty="0" smtClean="0"/>
              <a:t>Department of Geography</a:t>
            </a:r>
          </a:p>
          <a:p>
            <a:r>
              <a:rPr lang="en-US" dirty="0" smtClean="0"/>
              <a:t>University of Hawaii - </a:t>
            </a:r>
            <a:r>
              <a:rPr lang="en-US" dirty="0" err="1" smtClean="0"/>
              <a:t>Manoa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8:15am, I catch the bus… </a:t>
            </a:r>
            <a:r>
              <a:rPr lang="en-US" sz="2400" dirty="0" smtClean="0"/>
              <a:t>At the station, the waiting times for different buses are displayed in a LED board using the real-time locations from GPS installed in the buses. I can also check this information as well as current locations of buses from an App in my smart phone.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943648" y="6382790"/>
            <a:ext cx="306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waiting time at bus station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25" y="2814865"/>
            <a:ext cx="2381299" cy="3673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21" y="2951598"/>
            <a:ext cx="3200049" cy="3431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2770" y="6364278"/>
            <a:ext cx="366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Tracking bus location in a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8:45am, I arrived at my office… </a:t>
            </a:r>
            <a:r>
              <a:rPr lang="en-US" sz="2400" dirty="0" smtClean="0"/>
              <a:t>I work at a grocery company (e.g. Walmart). The manager is call for a meeting to discuss the location of a new branch. We have invited a GIS consultant company to assess the best location of the new store, which will be close to our potential customers and have lowest land price and building cost.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97" y="2949548"/>
            <a:ext cx="4504823" cy="3584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024212"/>
            <a:ext cx="2876550" cy="159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3874" y="6535557"/>
            <a:ext cx="295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Accessibility to grocery stores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7276699" y="3819550"/>
            <a:ext cx="1200551" cy="261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11:45</a:t>
            </a:r>
            <a:r>
              <a:rPr lang="en-US" sz="2400" b="1" dirty="0" smtClean="0"/>
              <a:t>am, I feel hungry… </a:t>
            </a:r>
            <a:r>
              <a:rPr lang="en-US" sz="2400" dirty="0" smtClean="0"/>
              <a:t>I am </a:t>
            </a:r>
            <a:r>
              <a:rPr lang="en-US" altLang="zh-CN" sz="2400" dirty="0" smtClean="0"/>
              <a:t>ordering my lunch from Domino Pizza. The manager use a GIS to figure out which deliveries should go out together and plan the best delivery route for the delivery staff.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21817" y="6042879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GIS to plan delivery route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64" y="2694422"/>
            <a:ext cx="5849854" cy="3268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66" y="2585406"/>
            <a:ext cx="2619375" cy="1743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5640404" y="3456944"/>
            <a:ext cx="2023862" cy="787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5:00pm, I am off work. </a:t>
            </a:r>
            <a:r>
              <a:rPr lang="en-US" sz="2400" dirty="0" smtClean="0"/>
              <a:t>I plan to have dinner with some friends at a certain place. I use GIS to search for restaurant near that place and plan my route to the restaurant.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798909" y="6042879"/>
            <a:ext cx="243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for restaurants near a location in GIS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8" y="2951381"/>
            <a:ext cx="1735228" cy="3091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2" y="2811582"/>
            <a:ext cx="1782304" cy="316434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31825" y="4645891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7767" y="6056734"/>
            <a:ext cx="352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Checking for restaurant reviews contributed by volunteer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108"/>
            <a:ext cx="10515600" cy="4351338"/>
          </a:xfrm>
        </p:spPr>
        <p:txBody>
          <a:bodyPr/>
          <a:lstStyle/>
          <a:p>
            <a:r>
              <a:rPr lang="en-US" dirty="0" smtClean="0"/>
              <a:t>Finding suitable locations for different types of development, for instance, solar farm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11" y="2117608"/>
            <a:ext cx="2799901" cy="1466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2" y="2590343"/>
            <a:ext cx="6494783" cy="35866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4222"/>
            <a:ext cx="4132598" cy="31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6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52" y="2220278"/>
            <a:ext cx="9611327" cy="44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26" y="2461344"/>
            <a:ext cx="1858388" cy="371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4643" y="2800951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2039" y="4134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39" y="5283357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cover 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851133" y="3778910"/>
            <a:ext cx="885524" cy="6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72" y="2800951"/>
            <a:ext cx="3402264" cy="2486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097" y="1948761"/>
            <a:ext cx="2271500" cy="1538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859" y="3894656"/>
            <a:ext cx="2314941" cy="13035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3122" y="536279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slide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4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Environment Conservation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GIS to find suitable habitat of certain species – guide delineation of conservation area or wildlife refuges.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66" y="1807693"/>
            <a:ext cx="6377139" cy="4929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6016" y="324433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EA3692652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2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</a:t>
            </a:r>
            <a:r>
              <a:rPr lang="en-US" dirty="0" smtClean="0"/>
              <a:t>Emergency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Manage and allocate assistance resources to reach the destination efficiently</a:t>
            </a:r>
          </a:p>
          <a:p>
            <a:r>
              <a:rPr lang="en-US" sz="2400" dirty="0" smtClean="0"/>
              <a:t>Delineate functional zones to facilitate evacuation and recovery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8" y="1828954"/>
            <a:ext cx="18764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14900"/>
            <a:ext cx="3810000" cy="1047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5635" y="616265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mapping center within the EOC was equipped with 20 GIS workstations and five plotters.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7289" y="4640287"/>
            <a:ext cx="2313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September 11, 2001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89" y="2046378"/>
            <a:ext cx="2752080" cy="1808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80526" y="3832131"/>
            <a:ext cx="15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 post-911</a:t>
            </a:r>
            <a:endParaRPr lang="en-US" dirty="0"/>
          </a:p>
        </p:txBody>
      </p:sp>
      <p:pic>
        <p:nvPicPr>
          <p:cNvPr id="1028" name="Picture 4" descr="Image result for GIS emergency response september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11" y="2504047"/>
            <a:ext cx="23336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75" y="4332847"/>
            <a:ext cx="2424068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Public Participation GIS and Volunteer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altLang="zh-CN" sz="2600" dirty="0" smtClean="0"/>
              <a:t>Creating a</a:t>
            </a:r>
            <a:r>
              <a:rPr lang="en-US" sz="2600" dirty="0" smtClean="0"/>
              <a:t> </a:t>
            </a:r>
            <a:r>
              <a:rPr lang="en-US" sz="2600" dirty="0"/>
              <a:t>free editable map of the </a:t>
            </a:r>
            <a:r>
              <a:rPr lang="en-US" sz="2600" dirty="0" smtClean="0"/>
              <a:t>world by numerous volunteer users. </a:t>
            </a:r>
            <a:r>
              <a:rPr lang="en-US" sz="2600" dirty="0" smtClean="0"/>
              <a:t>(typical example: </a:t>
            </a:r>
            <a:r>
              <a:rPr lang="en-US" sz="2600" dirty="0" err="1" smtClean="0"/>
              <a:t>OpenStreetMap</a:t>
            </a:r>
            <a:r>
              <a:rPr lang="en-US" altLang="zh-CN" sz="2600" dirty="0" smtClean="0"/>
              <a:t>)</a:t>
            </a:r>
            <a:endParaRPr lang="en-US" altLang="zh-CN" sz="2600" dirty="0" smtClean="0"/>
          </a:p>
          <a:p>
            <a:r>
              <a:rPr lang="en-US" sz="2600" dirty="0"/>
              <a:t>Map data is collected from scratch by volunteers performing systematic ground surveys using tools such as a handheld GPS unit, a notebook, digital camera, or a voice recorder.</a:t>
            </a:r>
          </a:p>
        </p:txBody>
      </p:sp>
      <p:pic>
        <p:nvPicPr>
          <p:cNvPr id="2050" name="Picture 2" descr="Image result for openstree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5" y="3108960"/>
            <a:ext cx="4874376" cy="36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4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-121109"/>
            <a:ext cx="8229600" cy="944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200" dirty="0" smtClean="0"/>
              <a:t>About Me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10058400" cy="52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56" y="3810000"/>
            <a:ext cx="365760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3276600"/>
            <a:ext cx="365760" cy="365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44240"/>
            <a:ext cx="365760" cy="365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06240"/>
            <a:ext cx="365760" cy="3657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50860" y="535864"/>
            <a:ext cx="6844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2017 – Now, Assistant Professor at University of Hawaii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2016 </a:t>
            </a:r>
            <a:r>
              <a:rPr lang="en-US" sz="1600" dirty="0"/>
              <a:t>July </a:t>
            </a:r>
            <a:r>
              <a:rPr lang="en-US" sz="1600" dirty="0" smtClean="0"/>
              <a:t>– Dec, Research Associate </a:t>
            </a:r>
            <a:r>
              <a:rPr lang="en-US" sz="1600" dirty="0"/>
              <a:t>at University of Colorado - Boulder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2013-2016, Postdoc at Louisiana State University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2012 Ph.D. in geography, Ghent University, Belgium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2007 M.Sc. in geographical information science, University of Edinburgh, UK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2006 B.Sc. in geographical information systems, Beijing Normal University, China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08508"/>
            <a:ext cx="36576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1" y="4483510"/>
            <a:ext cx="365760" cy="36576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17" idx="1"/>
          </p:cNvCxnSpPr>
          <p:nvPr/>
        </p:nvCxnSpPr>
        <p:spPr>
          <a:xfrm flipH="1" flipV="1">
            <a:off x="5897880" y="3505274"/>
            <a:ext cx="3465576" cy="48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86446" y="3574723"/>
            <a:ext cx="182880" cy="182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2" idx="2"/>
          </p:cNvCxnSpPr>
          <p:nvPr/>
        </p:nvCxnSpPr>
        <p:spPr>
          <a:xfrm flipH="1">
            <a:off x="3154680" y="3801588"/>
            <a:ext cx="2887980" cy="770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H="1" flipV="1">
            <a:off x="2926080" y="4274268"/>
            <a:ext cx="114300" cy="262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83012" y="4274268"/>
            <a:ext cx="1925805" cy="575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and social media</a:t>
            </a:r>
            <a:endParaRPr lang="en-US" dirty="0"/>
          </a:p>
        </p:txBody>
      </p:sp>
      <p:sp>
        <p:nvSpPr>
          <p:cNvPr id="4" name="AutoShape 2" descr="Related imag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0" y="1690688"/>
            <a:ext cx="10464730" cy="5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8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13763" y="503382"/>
            <a:ext cx="5183909" cy="61375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GIS Programming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Part </a:t>
            </a:r>
            <a:r>
              <a:rPr lang="en-US" sz="3200" dirty="0" smtClean="0"/>
              <a:t>I: </a:t>
            </a:r>
            <a:r>
              <a:rPr lang="en-US" sz="3200" dirty="0" smtClean="0"/>
              <a:t>Python</a:t>
            </a:r>
            <a:endParaRPr lang="en-US" sz="3200" dirty="0" smtClean="0"/>
          </a:p>
          <a:p>
            <a:r>
              <a:rPr lang="en-US" sz="2400" dirty="0" smtClean="0"/>
              <a:t>Object-oriented </a:t>
            </a:r>
            <a:r>
              <a:rPr lang="en-US" sz="2400" dirty="0"/>
              <a:t>programming</a:t>
            </a:r>
            <a:endParaRPr lang="en-US" sz="2400" dirty="0" smtClean="0"/>
          </a:p>
          <a:p>
            <a:r>
              <a:rPr lang="en-US" sz="2400" dirty="0" smtClean="0"/>
              <a:t>Syntax </a:t>
            </a:r>
            <a:r>
              <a:rPr lang="en-US" sz="2400" dirty="0"/>
              <a:t>of </a:t>
            </a:r>
            <a:r>
              <a:rPr lang="en-US" sz="2400" dirty="0" smtClean="0"/>
              <a:t>Python</a:t>
            </a:r>
          </a:p>
          <a:p>
            <a:r>
              <a:rPr lang="en-US" sz="2400" dirty="0" smtClean="0"/>
              <a:t>Python interface and modules in ArcGIS</a:t>
            </a:r>
            <a:endParaRPr lang="en-US" sz="2400" dirty="0" smtClean="0"/>
          </a:p>
          <a:p>
            <a:pPr marL="0" lvl="0" indent="0"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</a:t>
            </a:r>
            <a:r>
              <a:rPr lang="en-US" sz="3200" dirty="0" smtClean="0">
                <a:solidFill>
                  <a:prstClr val="black"/>
                </a:solidFill>
              </a:rPr>
              <a:t>II: </a:t>
            </a:r>
            <a:r>
              <a:rPr lang="en-US" sz="3200" dirty="0" smtClean="0">
                <a:solidFill>
                  <a:prstClr val="black"/>
                </a:solidFill>
              </a:rPr>
              <a:t>GIS Data Access Using Python</a:t>
            </a:r>
            <a:endParaRPr lang="en-US" sz="3200" dirty="0" smtClean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vector data</a:t>
            </a:r>
            <a:endParaRPr lang="en-US" sz="2400" dirty="0" smtClean="0">
              <a:solidFill>
                <a:prstClr val="black"/>
              </a:solidFill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raster data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r>
              <a:rPr lang="en-US" sz="3200" dirty="0">
                <a:solidFill>
                  <a:prstClr val="black"/>
                </a:solidFill>
              </a:rPr>
              <a:t>Part </a:t>
            </a:r>
            <a:r>
              <a:rPr lang="en-US" sz="3200" dirty="0" smtClean="0">
                <a:solidFill>
                  <a:prstClr val="black"/>
                </a:solidFill>
              </a:rPr>
              <a:t>III: </a:t>
            </a:r>
            <a:r>
              <a:rPr lang="en-US" sz="3200" dirty="0" smtClean="0">
                <a:solidFill>
                  <a:prstClr val="black"/>
                </a:solidFill>
              </a:rPr>
              <a:t>Advanced </a:t>
            </a:r>
            <a:r>
              <a:rPr lang="en-US" sz="3200" dirty="0" smtClean="0">
                <a:solidFill>
                  <a:prstClr val="black"/>
                </a:solidFill>
              </a:rPr>
              <a:t>GIS Modelling in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Automation of GIS processing tools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Dynamic modeling in GIS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815109" y="503382"/>
            <a:ext cx="5183909" cy="599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Applied GIS</a:t>
            </a: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Part I: Principles</a:t>
            </a:r>
          </a:p>
          <a:p>
            <a:r>
              <a:rPr lang="en-US" sz="2400" dirty="0" smtClean="0"/>
              <a:t>An Introduction to GIS</a:t>
            </a:r>
          </a:p>
          <a:p>
            <a:r>
              <a:rPr lang="en-US" sz="2400" dirty="0" smtClean="0"/>
              <a:t>Representing the World in GIS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Techniques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GISystems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Geospatial Data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Geodatabase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III: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Cartography and Map Production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Geovisualization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Spatial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GIS Modeling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4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prerequisite knowledge in GIS or programming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Combination of theories, applications and case studies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Including both lectures and lab exercises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Develop hands-on skills in GIS analysis and modeling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Getting started with Python Programming in GIS</a:t>
            </a:r>
          </a:p>
        </p:txBody>
      </p:sp>
    </p:spTree>
    <p:extLst>
      <p:ext uri="{BB962C8B-B14F-4D97-AF65-F5344CB8AC3E}">
        <p14:creationId xmlns:p14="http://schemas.microsoft.com/office/powerpoint/2010/main" val="388475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6720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 smtClean="0"/>
              <a:t>Do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Ask anytime when you have questions (r</a:t>
            </a:r>
            <a:r>
              <a:rPr lang="en-US" altLang="zh-CN" sz="3200" dirty="0" smtClean="0">
                <a:solidFill>
                  <a:prstClr val="black"/>
                </a:solidFill>
              </a:rPr>
              <a:t>a</a:t>
            </a:r>
            <a:r>
              <a:rPr lang="en-US" sz="3200" dirty="0" smtClean="0">
                <a:solidFill>
                  <a:prstClr val="black"/>
                </a:solidFill>
              </a:rPr>
              <a:t>ise your hands)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Open discussion is encouraged </a:t>
            </a:r>
            <a:r>
              <a:rPr lang="en-US" sz="3200" dirty="0">
                <a:solidFill>
                  <a:prstClr val="black"/>
                </a:solidFill>
              </a:rPr>
              <a:t>(r</a:t>
            </a:r>
            <a:r>
              <a:rPr lang="en-US" altLang="zh-CN" sz="3200" dirty="0">
                <a:solidFill>
                  <a:prstClr val="black"/>
                </a:solidFill>
              </a:rPr>
              <a:t>a</a:t>
            </a:r>
            <a:r>
              <a:rPr lang="en-US" sz="3200" dirty="0">
                <a:solidFill>
                  <a:prstClr val="black"/>
                </a:solidFill>
              </a:rPr>
              <a:t>ise your hands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Contact me after class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/>
              <a:t>Do not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Be late (&gt;15min late deemed as absence)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Talking </a:t>
            </a:r>
            <a:r>
              <a:rPr lang="en-US" sz="3200" dirty="0"/>
              <a:t>out of turn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cell phone in class (mute your cell phone)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</a:t>
            </a:r>
            <a:r>
              <a:rPr lang="en-US" sz="3200" dirty="0"/>
              <a:t>disruptive </a:t>
            </a:r>
            <a:r>
              <a:rPr lang="en-US" sz="3200" dirty="0" smtClean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1240045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yiqiang@Hawaii.edu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qiang-yi.github.io</a:t>
            </a:r>
          </a:p>
          <a:p>
            <a:pPr marL="0" indent="0">
              <a:buNone/>
            </a:pPr>
            <a:r>
              <a:rPr lang="en-US" dirty="0" smtClean="0"/>
              <a:t>Course materials (lectures and lab exercises): </a:t>
            </a:r>
          </a:p>
        </p:txBody>
      </p:sp>
    </p:spTree>
    <p:extLst>
      <p:ext uri="{BB962C8B-B14F-4D97-AF65-F5344CB8AC3E}">
        <p14:creationId xmlns:p14="http://schemas.microsoft.com/office/powerpoint/2010/main" val="3034443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1: An Introduction to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94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92"/>
            <a:ext cx="10515600" cy="1325563"/>
          </a:xfrm>
        </p:spPr>
        <p:txBody>
          <a:bodyPr/>
          <a:lstStyle/>
          <a:p>
            <a:r>
              <a:rPr lang="en-US" dirty="0" smtClean="0"/>
              <a:t>My Research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56208" y="2929950"/>
            <a:ext cx="2030929" cy="1099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GIS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1201554" y="3018972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Geovisualization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1554" y="425790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Geocomputation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05828" y="1684095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Spatio</a:t>
            </a:r>
            <a:r>
              <a:rPr lang="en-US" dirty="0" smtClean="0"/>
              <a:t>-temporal modeling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61460" y="1472664"/>
            <a:ext cx="3575786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08758" y="2919363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Resilience &amp; Sustainability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908758" y="4158297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Modeling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013032" y="158448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Natural Hazard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506100" y="1373055"/>
            <a:ext cx="3524452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6"/>
            <a:endCxn id="4" idx="1"/>
          </p:cNvCxnSpPr>
          <p:nvPr/>
        </p:nvCxnSpPr>
        <p:spPr>
          <a:xfrm>
            <a:off x="3983254" y="2155871"/>
            <a:ext cx="1270377" cy="93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4" idx="2"/>
          </p:cNvCxnSpPr>
          <p:nvPr/>
        </p:nvCxnSpPr>
        <p:spPr>
          <a:xfrm flipV="1">
            <a:off x="3878980" y="3479531"/>
            <a:ext cx="1077228" cy="11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4" idx="3"/>
          </p:cNvCxnSpPr>
          <p:nvPr/>
        </p:nvCxnSpPr>
        <p:spPr>
          <a:xfrm flipV="1">
            <a:off x="3878980" y="3868143"/>
            <a:ext cx="1374651" cy="861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4" idx="7"/>
          </p:cNvCxnSpPr>
          <p:nvPr/>
        </p:nvCxnSpPr>
        <p:spPr>
          <a:xfrm flipH="1">
            <a:off x="6689714" y="2056262"/>
            <a:ext cx="1323318" cy="1034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</p:cNvCxnSpPr>
          <p:nvPr/>
        </p:nvCxnSpPr>
        <p:spPr>
          <a:xfrm flipH="1" flipV="1">
            <a:off x="6987137" y="3256398"/>
            <a:ext cx="921621" cy="134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4" idx="5"/>
          </p:cNvCxnSpPr>
          <p:nvPr/>
        </p:nvCxnSpPr>
        <p:spPr>
          <a:xfrm flipH="1" flipV="1">
            <a:off x="6689714" y="3868143"/>
            <a:ext cx="1219044" cy="7619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56377" y="5486399"/>
            <a:ext cx="297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Fundamental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GIScience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7962346" y="5582140"/>
            <a:ext cx="2382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Practical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GISystems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0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4185"/>
            <a:ext cx="10515600" cy="3972778"/>
          </a:xfrm>
        </p:spPr>
        <p:txBody>
          <a:bodyPr>
            <a:normAutofit/>
          </a:bodyPr>
          <a:lstStyle/>
          <a:p>
            <a:r>
              <a:rPr lang="en-US" sz="3400" dirty="0" smtClean="0"/>
              <a:t>What is GIS?</a:t>
            </a:r>
          </a:p>
          <a:p>
            <a:r>
              <a:rPr lang="en-US" sz="3400" dirty="0" smtClean="0"/>
              <a:t>Why you want to study GIS?</a:t>
            </a:r>
          </a:p>
          <a:p>
            <a:r>
              <a:rPr lang="en-US" sz="3400" dirty="0" smtClean="0"/>
              <a:t>How do you use GIS in your study/research?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736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usually stands for Geographic Information Systems</a:t>
            </a:r>
          </a:p>
          <a:p>
            <a:r>
              <a:rPr lang="en-US" dirty="0" smtClean="0"/>
              <a:t>GIS sometimes refers to Geographic Information Science (or </a:t>
            </a:r>
            <a:r>
              <a:rPr lang="en-US" dirty="0" err="1" smtClean="0"/>
              <a:t>GIScience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GISystem</a:t>
            </a:r>
            <a:r>
              <a:rPr lang="en-US" dirty="0" smtClean="0"/>
              <a:t>: A computer system that collect, manage, model, and analyze geospatial data to understand relationships, patterns, and trends in the data.</a:t>
            </a:r>
          </a:p>
          <a:p>
            <a:r>
              <a:rPr lang="en-US" dirty="0" err="1" smtClean="0"/>
              <a:t>GIScience</a:t>
            </a:r>
            <a:r>
              <a:rPr lang="en-US" dirty="0" smtClean="0"/>
              <a:t>: the scientific discipline that studies geospatial data structures and computational techniques to capture, model, process, and analyze geographic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 GIS can be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/>
          <a:lstStyle/>
          <a:p>
            <a:r>
              <a:rPr lang="en-US" dirty="0" smtClean="0"/>
              <a:t>Urban and regional planning</a:t>
            </a:r>
          </a:p>
          <a:p>
            <a:r>
              <a:rPr lang="en-US" dirty="0" smtClean="0"/>
              <a:t>Natural resource management</a:t>
            </a:r>
            <a:endParaRPr lang="en-US" dirty="0" smtClean="0"/>
          </a:p>
          <a:p>
            <a:r>
              <a:rPr lang="en-US" dirty="0" smtClean="0"/>
              <a:t>Transportation and </a:t>
            </a:r>
            <a:r>
              <a:rPr lang="en-US" dirty="0" smtClean="0"/>
              <a:t>logistics</a:t>
            </a:r>
            <a:r>
              <a:rPr lang="en-US" dirty="0" smtClean="0"/>
              <a:t> analysis</a:t>
            </a:r>
          </a:p>
          <a:p>
            <a:r>
              <a:rPr lang="en-US" dirty="0" smtClean="0"/>
              <a:t>Natural disaster mitigation and adaptation</a:t>
            </a:r>
          </a:p>
          <a:p>
            <a:r>
              <a:rPr lang="en-US" dirty="0" smtClean="0"/>
              <a:t>Emergency management</a:t>
            </a:r>
          </a:p>
          <a:p>
            <a:r>
              <a:rPr lang="en-US" dirty="0" smtClean="0"/>
              <a:t>Terrain analysis</a:t>
            </a:r>
          </a:p>
          <a:p>
            <a:r>
              <a:rPr lang="en-US" dirty="0"/>
              <a:t>Public health and epidemiology analysis</a:t>
            </a:r>
          </a:p>
          <a:p>
            <a:r>
              <a:rPr lang="en-US" dirty="0" err="1" smtClean="0"/>
              <a:t>Millitary</a:t>
            </a:r>
            <a:endParaRPr lang="en-US" dirty="0" smtClean="0"/>
          </a:p>
          <a:p>
            <a:r>
              <a:rPr lang="en-US" dirty="0" smtClean="0"/>
              <a:t>and more…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31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7:00am, my alarm clock goes off…</a:t>
            </a:r>
            <a:r>
              <a:rPr lang="en-US" sz="2400" dirty="0" smtClean="0"/>
              <a:t> The energy to power the alarm comes from the local energy company, which uses a GIS to manage all its assets (e.g. electrical conductors, devices, and structures) so that it can deliver electricity continuously to customers.</a:t>
            </a:r>
            <a:endParaRPr lang="en-US" sz="2400" dirty="0"/>
          </a:p>
        </p:txBody>
      </p:sp>
      <p:pic>
        <p:nvPicPr>
          <p:cNvPr id="1026" name="Picture 2" descr="Image result for a electricity utility of 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9" y="2826455"/>
            <a:ext cx="5032442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7:15am, I jump in the shower</a:t>
            </a:r>
            <a:r>
              <a:rPr lang="en-US" sz="2400" dirty="0" smtClean="0"/>
              <a:t>… The water for the shower is provided by the local water company, which uses a hydraulic model linked to its GIS to predict water usage and ensure that water is always available to it customers.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1" y="2775379"/>
            <a:ext cx="7254340" cy="39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8:00am, I plan my travel to my office…</a:t>
            </a:r>
            <a:r>
              <a:rPr lang="en-US" sz="2400" dirty="0" smtClean="0"/>
              <a:t> I turn on my smart phone to check the traffic condition on my way to office. It turns out there is a long pipe-up on the highway from my home to office. The GIS in the App suggests that taking a bus is faster than driving.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4" y="2983937"/>
            <a:ext cx="8151296" cy="3439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7385" y="6488668"/>
            <a:ext cx="22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traffic in GIS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2733675"/>
            <a:ext cx="3295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6311</TotalTime>
  <Words>1108</Words>
  <Application>Microsoft Office PowerPoint</Application>
  <PresentationFormat>Widescreen</PresentationFormat>
  <Paragraphs>143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Verdana</vt:lpstr>
      <vt:lpstr>Wingdings</vt:lpstr>
      <vt:lpstr>Office Theme</vt:lpstr>
      <vt:lpstr>Introduction to Geographic Information Systems</vt:lpstr>
      <vt:lpstr>PowerPoint Presentation</vt:lpstr>
      <vt:lpstr>My Research</vt:lpstr>
      <vt:lpstr>What is GIS</vt:lpstr>
      <vt:lpstr>What is GIS</vt:lpstr>
      <vt:lpstr>Where GIS can be applied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GIS in Planning</vt:lpstr>
      <vt:lpstr>GIS in Hazard Mitigation</vt:lpstr>
      <vt:lpstr>GIS in Hazard Mitigation</vt:lpstr>
      <vt:lpstr>GIS in Environment Conservation</vt:lpstr>
      <vt:lpstr>GIS in Emergency Management</vt:lpstr>
      <vt:lpstr>Public Participation GIS and Volunteer GIS</vt:lpstr>
      <vt:lpstr>GIS and social media</vt:lpstr>
      <vt:lpstr>PowerPoint Presentation</vt:lpstr>
      <vt:lpstr>Course Structure</vt:lpstr>
      <vt:lpstr>Course Regulation</vt:lpstr>
      <vt:lpstr>My contact information</vt:lpstr>
      <vt:lpstr>Topic 1: An Introduction to GIS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91</cp:revision>
  <dcterms:created xsi:type="dcterms:W3CDTF">2017-06-22T01:23:48Z</dcterms:created>
  <dcterms:modified xsi:type="dcterms:W3CDTF">2017-07-03T06:01:18Z</dcterms:modified>
</cp:coreProperties>
</file>